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8" r:id="rId3"/>
    <p:sldId id="272" r:id="rId4"/>
    <p:sldId id="269" r:id="rId5"/>
    <p:sldId id="260" r:id="rId6"/>
    <p:sldId id="266" r:id="rId7"/>
    <p:sldId id="267" r:id="rId8"/>
    <p:sldId id="273" r:id="rId9"/>
    <p:sldId id="261" r:id="rId10"/>
    <p:sldId id="265" r:id="rId11"/>
    <p:sldId id="264" r:id="rId12"/>
    <p:sldId id="262" r:id="rId13"/>
    <p:sldId id="274" r:id="rId14"/>
    <p:sldId id="276" r:id="rId15"/>
    <p:sldId id="288" r:id="rId16"/>
    <p:sldId id="287" r:id="rId17"/>
    <p:sldId id="275" r:id="rId18"/>
    <p:sldId id="278" r:id="rId19"/>
    <p:sldId id="279" r:id="rId20"/>
    <p:sldId id="280" r:id="rId21"/>
    <p:sldId id="281" r:id="rId22"/>
    <p:sldId id="283" r:id="rId23"/>
    <p:sldId id="284" r:id="rId24"/>
    <p:sldId id="286" r:id="rId25"/>
    <p:sldId id="285" r:id="rId2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72320C63-6212-4ABB-BA95-33B3DB3723C1}">
          <p14:sldIdLst>
            <p14:sldId id="258"/>
            <p14:sldId id="268"/>
            <p14:sldId id="272"/>
            <p14:sldId id="269"/>
          </p14:sldIdLst>
        </p14:section>
        <p14:section name="Ikke-navngivet sektion" id="{D680985D-DD98-4170-96BA-05FD08BFE5F3}">
          <p14:sldIdLst>
            <p14:sldId id="260"/>
            <p14:sldId id="266"/>
            <p14:sldId id="267"/>
            <p14:sldId id="273"/>
            <p14:sldId id="261"/>
            <p14:sldId id="265"/>
            <p14:sldId id="264"/>
            <p14:sldId id="262"/>
            <p14:sldId id="274"/>
            <p14:sldId id="276"/>
            <p14:sldId id="288"/>
            <p14:sldId id="287"/>
            <p14:sldId id="275"/>
            <p14:sldId id="278"/>
            <p14:sldId id="279"/>
            <p14:sldId id="280"/>
            <p14:sldId id="281"/>
            <p14:sldId id="283"/>
            <p14:sldId id="284"/>
            <p14:sldId id="286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40A8-5377-4B8F-BC5B-DCA3378A925C}" type="datetimeFigureOut">
              <a:rPr lang="da-DK" smtClean="0"/>
              <a:t>24-09-2019</a:t>
            </a:fld>
            <a:endParaRPr lang="da-D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4B8-AC95-4C77-BB90-6040540799EB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40A8-5377-4B8F-BC5B-DCA3378A925C}" type="datetimeFigureOut">
              <a:rPr lang="da-DK" smtClean="0"/>
              <a:t>24-09-2019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4B8-AC95-4C77-BB90-6040540799E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40A8-5377-4B8F-BC5B-DCA3378A925C}" type="datetimeFigureOut">
              <a:rPr lang="da-DK" smtClean="0"/>
              <a:t>24-09-2019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4B8-AC95-4C77-BB90-6040540799E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40A8-5377-4B8F-BC5B-DCA3378A925C}" type="datetimeFigureOut">
              <a:rPr lang="da-DK" smtClean="0"/>
              <a:t>24-09-2019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4B8-AC95-4C77-BB90-6040540799E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40A8-5377-4B8F-BC5B-DCA3378A925C}" type="datetimeFigureOut">
              <a:rPr lang="da-DK" smtClean="0"/>
              <a:t>24-09-2019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4B8-AC95-4C77-BB90-6040540799EB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40A8-5377-4B8F-BC5B-DCA3378A925C}" type="datetimeFigureOut">
              <a:rPr lang="da-DK" smtClean="0"/>
              <a:t>24-09-2019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4B8-AC95-4C77-BB90-6040540799E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40A8-5377-4B8F-BC5B-DCA3378A925C}" type="datetimeFigureOut">
              <a:rPr lang="da-DK" smtClean="0"/>
              <a:t>24-09-2019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4B8-AC95-4C77-BB90-6040540799E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40A8-5377-4B8F-BC5B-DCA3378A925C}" type="datetimeFigureOut">
              <a:rPr lang="da-DK" smtClean="0"/>
              <a:t>24-09-2019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4B8-AC95-4C77-BB90-6040540799E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40A8-5377-4B8F-BC5B-DCA3378A925C}" type="datetimeFigureOut">
              <a:rPr lang="da-DK" smtClean="0"/>
              <a:t>24-09-2019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4B8-AC95-4C77-BB90-6040540799E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40A8-5377-4B8F-BC5B-DCA3378A925C}" type="datetimeFigureOut">
              <a:rPr lang="da-DK" smtClean="0"/>
              <a:t>24-09-2019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4B8-AC95-4C77-BB90-6040540799E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40A8-5377-4B8F-BC5B-DCA3378A925C}" type="datetimeFigureOut">
              <a:rPr lang="da-DK" smtClean="0"/>
              <a:t>24-09-2019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1E04B8-AC95-4C77-BB90-6040540799EB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i master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8340A8-5377-4B8F-BC5B-DCA3378A925C}" type="datetimeFigureOut">
              <a:rPr lang="da-DK" smtClean="0"/>
              <a:t>24-09-2019</a:t>
            </a:fld>
            <a:endParaRPr lang="da-D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1E04B8-AC95-4C77-BB90-6040540799EB}" type="slidenum">
              <a:rPr lang="da-DK" smtClean="0"/>
              <a:t>‹nr.›</a:t>
            </a:fld>
            <a:endParaRPr lang="da-D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6"/>
            <a:ext cx="9144000" cy="6842014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286000" y="548680"/>
            <a:ext cx="5166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4000" b="1" dirty="0" smtClean="0"/>
              <a:t>NATURENS RIGE </a:t>
            </a:r>
            <a:r>
              <a:rPr lang="da-DK" sz="3600" b="1" dirty="0" smtClean="0"/>
              <a:t>som</a:t>
            </a:r>
          </a:p>
          <a:p>
            <a:pPr algn="ctr"/>
            <a:r>
              <a:rPr lang="da-DK" sz="4400" b="1" dirty="0" smtClean="0"/>
              <a:t>Naturkommune?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7458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6000" b="1" dirty="0" smtClean="0"/>
              <a:t>En naturpolitik  kan:</a:t>
            </a:r>
            <a:endParaRPr lang="da-DK" sz="6000" b="1" dirty="0"/>
          </a:p>
        </p:txBody>
      </p:sp>
      <p:pic>
        <p:nvPicPr>
          <p:cNvPr id="11" name="Pladsholder til indhold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4042792" cy="4464495"/>
          </a:xfrm>
        </p:spPr>
      </p:pic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b="1" dirty="0" smtClean="0"/>
              <a:t>Skaffe overblik over naturen og opgaverne</a:t>
            </a:r>
          </a:p>
          <a:p>
            <a:endParaRPr lang="da-DK" b="1" dirty="0" smtClean="0"/>
          </a:p>
          <a:p>
            <a:r>
              <a:rPr lang="da-DK" b="1" dirty="0" smtClean="0"/>
              <a:t>Fokusere indsatsen</a:t>
            </a:r>
          </a:p>
          <a:p>
            <a:pPr marL="0" indent="0">
              <a:buNone/>
            </a:pPr>
            <a:endParaRPr lang="da-DK" b="1" dirty="0" smtClean="0"/>
          </a:p>
          <a:p>
            <a:r>
              <a:rPr lang="da-DK" b="1" dirty="0" smtClean="0"/>
              <a:t>Hjælpe med at prioritere midlerne, så man får mest biodiversitet for pengene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52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b="1" dirty="0" smtClean="0"/>
              <a:t>Herning Kommune (31 sider)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I naturpolitikken fra 2008/2013  fastsattes 10 mål. Ved evaluering i 2019 var 8 af de 10 mål nået</a:t>
            </a:r>
          </a:p>
          <a:p>
            <a:pPr marL="0" indent="0">
              <a:buNone/>
            </a:pPr>
            <a:endParaRPr lang="da-DK" b="1" dirty="0" smtClean="0"/>
          </a:p>
          <a:p>
            <a:r>
              <a:rPr lang="da-DK" b="1" dirty="0" smtClean="0"/>
              <a:t>Fokuserer især på 70 udvalgte arter, hvis levesteder løbende forbedres</a:t>
            </a:r>
          </a:p>
          <a:p>
            <a:pPr marL="0" indent="0">
              <a:buNone/>
            </a:pPr>
            <a:endParaRPr lang="da-DK" b="1" dirty="0" smtClean="0"/>
          </a:p>
          <a:p>
            <a:r>
              <a:rPr lang="da-DK" b="1" dirty="0" smtClean="0"/>
              <a:t>Evaluerer indsatsen hvert år og fremlægger status offentligt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4111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/>
              <a:t>Holstebro Kommune (55 sider)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smtClean="0"/>
              <a:t>Naturpolitikken beskriver 4 naturtyper: Skove. Natur på land. Søer og vandløb. Hav, kyst og fjord</a:t>
            </a:r>
          </a:p>
          <a:p>
            <a:endParaRPr lang="da-DK" b="1" dirty="0" smtClean="0"/>
          </a:p>
          <a:p>
            <a:r>
              <a:rPr lang="da-DK" b="1" dirty="0" smtClean="0"/>
              <a:t>Hver naturtype beskrives nøje, inklusive </a:t>
            </a:r>
            <a:r>
              <a:rPr lang="da-DK" b="1" dirty="0" smtClean="0"/>
              <a:t>udfordringer og ansvarsarter</a:t>
            </a:r>
            <a:endParaRPr lang="da-DK" b="1" dirty="0" smtClean="0"/>
          </a:p>
          <a:p>
            <a:endParaRPr lang="da-DK" b="1" dirty="0" smtClean="0"/>
          </a:p>
          <a:p>
            <a:r>
              <a:rPr lang="da-DK" b="1" dirty="0" smtClean="0"/>
              <a:t>For hver naturtype sættes konkrete mål og delmål for handlinger og drift med fokus på biologisk mangfoldighed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1869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smtClean="0"/>
              <a:t>Varde Kommune (26 sider)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sz="2400" b="1" dirty="0" smtClean="0"/>
              <a:t>Naturpolitikken </a:t>
            </a:r>
            <a:r>
              <a:rPr lang="da-DK" sz="2400" b="1" dirty="0" smtClean="0"/>
              <a:t>er beskrevet i 8 indsatsområder</a:t>
            </a:r>
          </a:p>
          <a:p>
            <a:pPr marL="0" indent="0">
              <a:buNone/>
            </a:pPr>
            <a:endParaRPr lang="da-DK" sz="2400" b="1" dirty="0" smtClean="0"/>
          </a:p>
          <a:p>
            <a:r>
              <a:rPr lang="da-DK" sz="2400" b="1" dirty="0" smtClean="0"/>
              <a:t>Målet er at </a:t>
            </a:r>
            <a:r>
              <a:rPr lang="da-DK" sz="2400" b="1" dirty="0"/>
              <a:t>standse tabet af biodiversitet, løfte den kommunale indsats og øge viden om naturen</a:t>
            </a:r>
          </a:p>
          <a:p>
            <a:pPr marL="0" indent="0">
              <a:buNone/>
            </a:pPr>
            <a:endParaRPr lang="da-DK" sz="2400" b="1" dirty="0" smtClean="0"/>
          </a:p>
          <a:p>
            <a:r>
              <a:rPr lang="da-DK" sz="2400" b="1" dirty="0" smtClean="0"/>
              <a:t>Der laves en handlingsplan hvert 3. år</a:t>
            </a:r>
          </a:p>
          <a:p>
            <a:pPr marL="0" indent="0">
              <a:buNone/>
            </a:pPr>
            <a:endParaRPr lang="da-DK" sz="2400" b="1" dirty="0" smtClean="0"/>
          </a:p>
          <a:p>
            <a:r>
              <a:rPr lang="da-DK" sz="2400" b="1" dirty="0" smtClean="0"/>
              <a:t>Naturpolitikken tog afsæt i et natur-seminar for politikere, embedsmænd og Grønt Råd med faglige oplæg. Det gentages hvert år</a:t>
            </a:r>
          </a:p>
          <a:p>
            <a:pPr marL="0" indent="0">
              <a:buNone/>
            </a:pPr>
            <a:r>
              <a:rPr lang="da-DK" sz="2400" dirty="0" smtClean="0"/>
              <a:t>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4544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2"/>
          </p:nvPr>
        </p:nvSpPr>
        <p:spPr>
          <a:xfrm>
            <a:off x="569856" y="2492896"/>
            <a:ext cx="2518048" cy="418755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Pladsholder til indhold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da-DK" sz="2400" b="1" dirty="0" smtClean="0"/>
          </a:p>
          <a:p>
            <a:r>
              <a:rPr lang="da-DK" sz="2400" b="1" dirty="0"/>
              <a:t>DN </a:t>
            </a:r>
            <a:r>
              <a:rPr lang="da-DK" sz="2400" b="1" dirty="0" smtClean="0"/>
              <a:t>har iværksat en </a:t>
            </a:r>
            <a:r>
              <a:rPr lang="da-DK" sz="2400" b="1" dirty="0"/>
              <a:t>kampagne for at få flere kommuner til at blive </a:t>
            </a:r>
            <a:r>
              <a:rPr lang="da-DK" sz="2400" b="1" dirty="0" smtClean="0"/>
              <a:t>Naturkommuner, dvs. lave en </a:t>
            </a:r>
            <a:r>
              <a:rPr lang="da-DK" sz="2400" b="1" dirty="0" smtClean="0"/>
              <a:t>naturpolitik </a:t>
            </a:r>
            <a:r>
              <a:rPr lang="da-DK" sz="2400" b="1" dirty="0" smtClean="0"/>
              <a:t>og handlingsplaner </a:t>
            </a:r>
          </a:p>
          <a:p>
            <a:pPr marL="0" indent="0">
              <a:buNone/>
            </a:pPr>
            <a:endParaRPr lang="da-DK" sz="2400" b="1" dirty="0"/>
          </a:p>
          <a:p>
            <a:r>
              <a:rPr lang="da-DK" sz="2400" b="1" dirty="0" smtClean="0"/>
              <a:t>En naturpolitik </a:t>
            </a:r>
            <a:r>
              <a:rPr lang="da-DK" sz="2400" b="1" dirty="0" smtClean="0"/>
              <a:t>kan fremme den biologiske mangfoldighed og </a:t>
            </a:r>
            <a:r>
              <a:rPr lang="da-DK" sz="2400" b="1" dirty="0" smtClean="0"/>
              <a:t>give meget mere kvalitet i naturen</a:t>
            </a:r>
          </a:p>
          <a:p>
            <a:pPr marL="0" indent="0">
              <a:buNone/>
            </a:pPr>
            <a:endParaRPr lang="da-DK" sz="2400" b="1" dirty="0" smtClean="0"/>
          </a:p>
          <a:p>
            <a:r>
              <a:rPr lang="da-DK" sz="2400" b="1" dirty="0" smtClean="0"/>
              <a:t>En naturpolitik kan </a:t>
            </a:r>
            <a:r>
              <a:rPr lang="da-DK" sz="2400" b="1" dirty="0" smtClean="0"/>
              <a:t>give </a:t>
            </a:r>
            <a:r>
              <a:rPr lang="da-DK" sz="2400" b="1" dirty="0" smtClean="0"/>
              <a:t>PR overfor borgere og </a:t>
            </a:r>
            <a:r>
              <a:rPr lang="da-DK" sz="2400" b="1" dirty="0" smtClean="0"/>
              <a:t>turister</a:t>
            </a:r>
            <a:r>
              <a:rPr lang="da-DK" sz="2400" b="1" dirty="0" smtClean="0"/>
              <a:t>,</a:t>
            </a:r>
            <a:r>
              <a:rPr lang="da-DK" sz="2400" b="1" dirty="0" smtClean="0"/>
              <a:t> fremme  deres bevidsthed og viden om kommunens natur-kvaliteter</a:t>
            </a:r>
            <a:endParaRPr lang="da-DK" sz="2400" b="1" dirty="0" smtClean="0"/>
          </a:p>
          <a:p>
            <a:pPr marL="0" indent="0">
              <a:buNone/>
            </a:pPr>
            <a:endParaRPr lang="da-DK" sz="2400" b="1" dirty="0" smtClean="0"/>
          </a:p>
          <a:p>
            <a:endParaRPr lang="da-DK" sz="2400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2" y="548680"/>
            <a:ext cx="3024336" cy="164203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71176"/>
            <a:ext cx="2880320" cy="391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smtClean="0">
                <a:solidFill>
                  <a:schemeClr val="tx1"/>
                </a:solidFill>
              </a:rPr>
              <a:t>Ingen krav eller kriterier fra DN</a:t>
            </a:r>
            <a:endParaRPr lang="da-DK" b="1" dirty="0">
              <a:solidFill>
                <a:schemeClr val="tx1"/>
              </a:solidFill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4" y="1818528"/>
            <a:ext cx="8291160" cy="4389437"/>
          </a:xfrm>
        </p:spPr>
      </p:pic>
      <p:sp>
        <p:nvSpPr>
          <p:cNvPr id="5" name="Rektangel 4"/>
          <p:cNvSpPr/>
          <p:nvPr/>
        </p:nvSpPr>
        <p:spPr>
          <a:xfrm>
            <a:off x="395536" y="2132856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b="1" dirty="0" smtClean="0"/>
              <a:t>For at blive </a:t>
            </a:r>
            <a:r>
              <a:rPr lang="da-DK" sz="3200" b="1" dirty="0" smtClean="0"/>
              <a:t> Naturkommune </a:t>
            </a:r>
            <a:r>
              <a:rPr lang="da-DK" sz="3200" b="1" dirty="0" smtClean="0"/>
              <a:t>stilles ingen krav fra DN om, at kommunen har store naturarealer eller afsætter konkrete </a:t>
            </a:r>
            <a:r>
              <a:rPr lang="da-DK" sz="3200" b="1" dirty="0" smtClean="0"/>
              <a:t>ressourcer.</a:t>
            </a:r>
            <a:endParaRPr lang="da-DK" sz="3200" b="1" dirty="0"/>
          </a:p>
        </p:txBody>
      </p:sp>
      <p:sp>
        <p:nvSpPr>
          <p:cNvPr id="6" name="Rektangel 5"/>
          <p:cNvSpPr/>
          <p:nvPr/>
        </p:nvSpPr>
        <p:spPr>
          <a:xfrm>
            <a:off x="539552" y="522920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b="1" dirty="0" smtClean="0"/>
              <a:t>Kommunen skal heller ikke opfylde en række kriterier. </a:t>
            </a:r>
            <a:r>
              <a:rPr lang="da-DK" sz="3200" b="1" dirty="0" smtClean="0"/>
              <a:t> 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3706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5400" b="1" dirty="0">
                <a:solidFill>
                  <a:schemeClr val="tx1"/>
                </a:solidFill>
              </a:rPr>
              <a:t>Hvad er en Naturkommune?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8300854" cy="4389437"/>
          </a:xfrm>
        </p:spPr>
      </p:pic>
      <p:sp>
        <p:nvSpPr>
          <p:cNvPr id="6" name="Rektangel 5"/>
          <p:cNvSpPr/>
          <p:nvPr/>
        </p:nvSpPr>
        <p:spPr>
          <a:xfrm>
            <a:off x="484632" y="2057401"/>
            <a:ext cx="8263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 smtClean="0">
                <a:solidFill>
                  <a:schemeClr val="bg1"/>
                </a:solidFill>
              </a:rPr>
              <a:t>En </a:t>
            </a:r>
            <a:r>
              <a:rPr lang="da-DK" sz="2800" b="1" dirty="0" smtClean="0">
                <a:solidFill>
                  <a:schemeClr val="bg1"/>
                </a:solidFill>
              </a:rPr>
              <a:t>Naturkommune </a:t>
            </a:r>
            <a:r>
              <a:rPr lang="da-DK" sz="2800" b="1" dirty="0">
                <a:solidFill>
                  <a:schemeClr val="bg1"/>
                </a:solidFill>
              </a:rPr>
              <a:t>vedtager en naturpolitik og regelmæssige </a:t>
            </a:r>
            <a:r>
              <a:rPr lang="da-DK" sz="2800" b="1" dirty="0" smtClean="0">
                <a:solidFill>
                  <a:schemeClr val="bg1"/>
                </a:solidFill>
              </a:rPr>
              <a:t>handlingsplaner</a:t>
            </a:r>
          </a:p>
          <a:p>
            <a:endParaRPr lang="da-DK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bg1"/>
                </a:solidFill>
              </a:rPr>
              <a:t>En </a:t>
            </a:r>
            <a:r>
              <a:rPr lang="da-DK" sz="2800" b="1" dirty="0" smtClean="0">
                <a:solidFill>
                  <a:schemeClr val="bg1"/>
                </a:solidFill>
              </a:rPr>
              <a:t>Naturkommune </a:t>
            </a:r>
            <a:r>
              <a:rPr lang="da-DK" sz="2800" b="1" dirty="0">
                <a:solidFill>
                  <a:schemeClr val="bg1"/>
                </a:solidFill>
              </a:rPr>
              <a:t>har natur og biodiversitet som en del af sit DNA og sin daglige praksis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bg1"/>
                </a:solidFill>
              </a:rPr>
              <a:t>En </a:t>
            </a:r>
            <a:r>
              <a:rPr lang="da-DK" sz="2800" b="1" dirty="0" smtClean="0">
                <a:solidFill>
                  <a:schemeClr val="bg1"/>
                </a:solidFill>
              </a:rPr>
              <a:t>Naturkommune </a:t>
            </a:r>
            <a:r>
              <a:rPr lang="da-DK" sz="2800" b="1" dirty="0">
                <a:solidFill>
                  <a:schemeClr val="bg1"/>
                </a:solidFill>
              </a:rPr>
              <a:t>arbejder strategisk og </a:t>
            </a:r>
            <a:r>
              <a:rPr lang="da-DK" sz="2800" b="1" dirty="0" err="1">
                <a:solidFill>
                  <a:schemeClr val="bg1"/>
                </a:solidFill>
              </a:rPr>
              <a:t>vidensbaseret</a:t>
            </a:r>
            <a:r>
              <a:rPr lang="da-DK" sz="2800" b="1" dirty="0">
                <a:solidFill>
                  <a:schemeClr val="bg1"/>
                </a:solidFill>
              </a:rPr>
              <a:t> for at skabe mere og rigere natur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b="1" dirty="0" smtClean="0"/>
              <a:t>Hvis vi vil være Naturkommune,</a:t>
            </a:r>
            <a:br>
              <a:rPr lang="da-DK" b="1" dirty="0" smtClean="0"/>
            </a:br>
            <a:r>
              <a:rPr lang="da-DK" b="1" dirty="0" smtClean="0"/>
              <a:t>hvordan </a:t>
            </a:r>
            <a:r>
              <a:rPr lang="da-DK" b="1" dirty="0" smtClean="0"/>
              <a:t>kommer vi så i gang?</a:t>
            </a:r>
            <a:endParaRPr lang="da-DK" b="1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31898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600" b="1" dirty="0" smtClean="0"/>
              <a:t>DN har i samarbejde med kommuner, KL og forskere produceret en masse materiale til kommuner, der vil i gang med arbejdet</a:t>
            </a:r>
            <a:endParaRPr lang="da-DK" sz="3600" b="1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69" y="1920875"/>
            <a:ext cx="2494062" cy="4433888"/>
          </a:xfrm>
        </p:spPr>
      </p:pic>
      <p:pic>
        <p:nvPicPr>
          <p:cNvPr id="3" name="Pladsholder til indhold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69" y="1920875"/>
            <a:ext cx="2494062" cy="4433888"/>
          </a:xfrm>
        </p:spPr>
      </p:pic>
    </p:spTree>
    <p:extLst>
      <p:ext uri="{BB962C8B-B14F-4D97-AF65-F5344CB8AC3E}">
        <p14:creationId xmlns:p14="http://schemas.microsoft.com/office/powerpoint/2010/main" val="1175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b="1" dirty="0" smtClean="0"/>
              <a:t>Inspirationskataloget (40 s.)</a:t>
            </a:r>
            <a:endParaRPr lang="da-DK" sz="54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42792" cy="4510101"/>
          </a:xfrm>
        </p:spPr>
        <p:txBody>
          <a:bodyPr>
            <a:noAutofit/>
          </a:bodyPr>
          <a:lstStyle/>
          <a:p>
            <a:r>
              <a:rPr lang="da-DK" sz="2400" b="1" dirty="0" smtClean="0"/>
              <a:t>En inspiration og vejledning til politikere og især administration</a:t>
            </a:r>
          </a:p>
          <a:p>
            <a:pPr marL="0" indent="0">
              <a:buNone/>
            </a:pPr>
            <a:endParaRPr lang="da-DK" sz="2400" b="1" dirty="0" smtClean="0"/>
          </a:p>
          <a:p>
            <a:r>
              <a:rPr lang="da-DK" sz="2400" b="1" dirty="0" smtClean="0"/>
              <a:t>Beskriver 7 trin i  processen mod en naturpolitik</a:t>
            </a:r>
          </a:p>
          <a:p>
            <a:pPr marL="0" indent="0">
              <a:buNone/>
            </a:pPr>
            <a:endParaRPr lang="da-DK" sz="2400" b="1" dirty="0" smtClean="0"/>
          </a:p>
          <a:p>
            <a:r>
              <a:rPr lang="da-DK" sz="2400" b="1" dirty="0" smtClean="0"/>
              <a:t>Trinene illustreres med eksempler fra kommuner, der har en naturpolitik </a:t>
            </a:r>
            <a:endParaRPr lang="da-DK" sz="2400" b="1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69" y="1920875"/>
            <a:ext cx="2494062" cy="4433888"/>
          </a:xfrm>
        </p:spPr>
      </p:pic>
    </p:spTree>
    <p:extLst>
      <p:ext uri="{BB962C8B-B14F-4D97-AF65-F5344CB8AC3E}">
        <p14:creationId xmlns:p14="http://schemas.microsoft.com/office/powerpoint/2010/main" val="31875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Vi er midt i en biodiversitetskrise</a:t>
            </a:r>
            <a:endParaRPr lang="da-DK" b="1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da-DK" sz="2400" b="1" dirty="0" smtClean="0"/>
              <a:t>FN’s biodiversitetspanel konkluderede i maj 2019, at fjerdedel af verdens arter er truet af udryddelse</a:t>
            </a:r>
          </a:p>
          <a:p>
            <a:endParaRPr lang="da-DK" sz="2400" b="1" dirty="0" smtClean="0"/>
          </a:p>
          <a:p>
            <a:r>
              <a:rPr lang="da-DK" sz="2400" b="1" dirty="0" smtClean="0"/>
              <a:t>Det sker hurtigere end i de seneste 10 mio. år</a:t>
            </a:r>
          </a:p>
          <a:p>
            <a:pPr marL="0" indent="0">
              <a:buNone/>
            </a:pPr>
            <a:endParaRPr lang="da-DK" sz="2400" b="1" dirty="0" smtClean="0"/>
          </a:p>
          <a:p>
            <a:r>
              <a:rPr lang="da-DK" sz="2400" b="1" dirty="0" smtClean="0"/>
              <a:t>Vi er i gang med den 6. masseudryddelse af arter</a:t>
            </a:r>
            <a:endParaRPr lang="da-DK" sz="2400" b="1" dirty="0"/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00644"/>
            <a:ext cx="4038600" cy="2674349"/>
          </a:xfrm>
        </p:spPr>
      </p:pic>
    </p:spTree>
    <p:extLst>
      <p:ext uri="{BB962C8B-B14F-4D97-AF65-F5344CB8AC3E}">
        <p14:creationId xmlns:p14="http://schemas.microsoft.com/office/powerpoint/2010/main" val="6882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b="1" dirty="0" smtClean="0"/>
              <a:t>Virkemiddelkataloget (52 s.)</a:t>
            </a:r>
            <a:endParaRPr lang="da-DK" sz="54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b="1" dirty="0" smtClean="0"/>
              <a:t>Beskriver de vigtigste mål i biodiversitets-forvaltningen og deres virkemidler</a:t>
            </a:r>
          </a:p>
          <a:p>
            <a:pPr marL="0" indent="0">
              <a:buNone/>
            </a:pPr>
            <a:endParaRPr lang="da-DK" b="1" dirty="0" smtClean="0"/>
          </a:p>
          <a:p>
            <a:r>
              <a:rPr lang="da-DK" b="1" dirty="0" smtClean="0"/>
              <a:t>Virkemidler beskrives for en række forskellige natur-zoner</a:t>
            </a:r>
          </a:p>
          <a:p>
            <a:endParaRPr lang="da-DK" b="1" dirty="0" smtClean="0"/>
          </a:p>
          <a:p>
            <a:r>
              <a:rPr lang="da-DK" b="1" dirty="0" smtClean="0"/>
              <a:t>Er udarbejdet af forskere ved Aarhus og Københavns Universiteter  </a:t>
            </a:r>
            <a:endParaRPr lang="da-DK" b="1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69" y="1920875"/>
            <a:ext cx="2494062" cy="4433888"/>
          </a:xfrm>
        </p:spPr>
      </p:pic>
    </p:spTree>
    <p:extLst>
      <p:ext uri="{BB962C8B-B14F-4D97-AF65-F5344CB8AC3E}">
        <p14:creationId xmlns:p14="http://schemas.microsoft.com/office/powerpoint/2010/main" val="17428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 smtClean="0"/>
              <a:t>Pjece om kommunernes naturopgaver</a:t>
            </a:r>
            <a:endParaRPr lang="da-DK" sz="4000" b="1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b="1" dirty="0" err="1" smtClean="0"/>
              <a:t>DN’s</a:t>
            </a:r>
            <a:r>
              <a:rPr lang="da-DK" b="1" dirty="0" smtClean="0"/>
              <a:t> pjece Kommunernes Naturopgaver er første </a:t>
            </a:r>
            <a:r>
              <a:rPr lang="da-DK" b="1" dirty="0" smtClean="0"/>
              <a:t>samlede overblik </a:t>
            </a:r>
            <a:r>
              <a:rPr lang="da-DK" b="1" dirty="0" smtClean="0"/>
              <a:t>over kommunernes naturopgaver og </a:t>
            </a:r>
            <a:r>
              <a:rPr lang="da-DK" b="1" dirty="0" smtClean="0"/>
              <a:t>forpligtelser</a:t>
            </a:r>
            <a:endParaRPr lang="da-DK" b="1" dirty="0" smtClean="0"/>
          </a:p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b="1" dirty="0" smtClean="0"/>
              <a:t>Den viser, at mange af en Naturkommunes opgaver skal varetages ifølge lovgivningen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69" y="1920875"/>
            <a:ext cx="2494062" cy="4433888"/>
          </a:xfrm>
        </p:spPr>
      </p:pic>
    </p:spTree>
    <p:extLst>
      <p:ext uri="{BB962C8B-B14F-4D97-AF65-F5344CB8AC3E}">
        <p14:creationId xmlns:p14="http://schemas.microsoft.com/office/powerpoint/2010/main" val="38623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400" b="1" dirty="0" smtClean="0"/>
              <a:t>Elementer til en naturpolitik haves:</a:t>
            </a:r>
            <a:endParaRPr lang="da-DK" sz="44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da-DK" sz="2000" b="1" dirty="0" smtClean="0"/>
              <a:t>Kommuneplanen</a:t>
            </a:r>
          </a:p>
          <a:p>
            <a:r>
              <a:rPr lang="da-DK" sz="2000" b="1" dirty="0" smtClean="0"/>
              <a:t>Grønt Danmarkskort</a:t>
            </a:r>
          </a:p>
          <a:p>
            <a:r>
              <a:rPr lang="da-DK" sz="2000" b="1" dirty="0" smtClean="0"/>
              <a:t>Landskabskarakteranalysen</a:t>
            </a:r>
          </a:p>
          <a:p>
            <a:r>
              <a:rPr lang="da-DK" sz="2000" b="1" dirty="0" smtClean="0"/>
              <a:t>Natura 2000 planer</a:t>
            </a:r>
          </a:p>
          <a:p>
            <a:r>
              <a:rPr lang="da-DK" sz="2000" b="1" dirty="0" smtClean="0"/>
              <a:t>Listen over fredede områder</a:t>
            </a:r>
          </a:p>
          <a:p>
            <a:r>
              <a:rPr lang="da-DK" sz="2000" b="1" dirty="0" smtClean="0"/>
              <a:t>Kortlagte § 3 områder</a:t>
            </a:r>
          </a:p>
          <a:p>
            <a:r>
              <a:rPr lang="da-DK" sz="2000" b="1" dirty="0" smtClean="0"/>
              <a:t>Eksisterende plejeplaner</a:t>
            </a:r>
          </a:p>
          <a:p>
            <a:r>
              <a:rPr lang="da-DK" sz="2000" b="1" dirty="0" smtClean="0"/>
              <a:t>Liste over rødlistearter i kommunen</a:t>
            </a:r>
          </a:p>
          <a:p>
            <a:r>
              <a:rPr lang="da-DK" sz="2000" b="1" dirty="0" smtClean="0"/>
              <a:t>Liste over ansvarsarter i kommunen</a:t>
            </a:r>
            <a:endParaRPr lang="da-DK" sz="2000" b="1" dirty="0"/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8137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780696"/>
          </a:xfrm>
        </p:spPr>
        <p:txBody>
          <a:bodyPr>
            <a:noAutofit/>
          </a:bodyPr>
          <a:lstStyle/>
          <a:p>
            <a:r>
              <a:rPr lang="da-DK" sz="4800" b="1" dirty="0" smtClean="0"/>
              <a:t/>
            </a:r>
            <a:br>
              <a:rPr lang="da-DK" sz="4800" b="1" dirty="0" smtClean="0"/>
            </a:br>
            <a:r>
              <a:rPr lang="da-DK" sz="4800" b="1" dirty="0"/>
              <a:t>En </a:t>
            </a:r>
            <a:r>
              <a:rPr lang="da-DK" sz="4800" b="1" dirty="0" smtClean="0"/>
              <a:t>køreplan </a:t>
            </a:r>
            <a:r>
              <a:rPr lang="da-DK" sz="4800" b="1" dirty="0"/>
              <a:t>kunne </a:t>
            </a:r>
            <a:r>
              <a:rPr lang="da-DK" sz="4800" b="1" dirty="0" smtClean="0"/>
              <a:t>være:</a:t>
            </a:r>
            <a:endParaRPr lang="da-DK" sz="4800" b="1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200" b="1" dirty="0" smtClean="0"/>
              <a:t>Udarbejd en naturpolitik (fastsæt f.eks. 10 mål som Herning). Brug </a:t>
            </a:r>
            <a:r>
              <a:rPr lang="da-DK" sz="2200" b="1" dirty="0" err="1" smtClean="0"/>
              <a:t>DN’s</a:t>
            </a:r>
            <a:r>
              <a:rPr lang="da-DK" sz="2200" b="1" dirty="0" smtClean="0"/>
              <a:t> inspirationskatalog som køreplan for det arbejde</a:t>
            </a:r>
          </a:p>
          <a:p>
            <a:r>
              <a:rPr lang="da-DK" sz="2200" b="1" dirty="0" smtClean="0"/>
              <a:t>Udarbejd herefter handlingsplan for et begrænset antal år (f.eks. 3 år som Varde Kommune)</a:t>
            </a:r>
          </a:p>
          <a:p>
            <a:r>
              <a:rPr lang="da-DK" sz="2200" b="1" dirty="0" smtClean="0"/>
              <a:t>Evaluér handlingsplanen 1 x årligt og send evalueringen i høring</a:t>
            </a:r>
            <a:endParaRPr lang="da-DK" sz="2200" b="1" dirty="0"/>
          </a:p>
          <a:p>
            <a:r>
              <a:rPr lang="da-DK" sz="2200" b="1" dirty="0" smtClean="0"/>
              <a:t>Juster målsætninger og handlingsplaner efter høringen </a:t>
            </a:r>
          </a:p>
          <a:p>
            <a:r>
              <a:rPr lang="da-DK" sz="2200" b="1" dirty="0" smtClean="0"/>
              <a:t>Udarbejd naturpolitikken parallelt med og integreret i kommuneplan-revisionen</a:t>
            </a:r>
          </a:p>
          <a:p>
            <a:endParaRPr lang="da-DK" sz="2200" b="1" dirty="0" smtClean="0"/>
          </a:p>
          <a:p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2476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Kommunen kan søge statsstøtte til nogle af naturplejeopgaverne: </a:t>
            </a:r>
            <a:endParaRPr lang="da-DK" b="1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a-DK" b="1" dirty="0" smtClean="0"/>
              <a:t>I maj 2019 vedtog den daværende regering og DF en pulje på 112,7 mio. kr. til natur og truede arter</a:t>
            </a:r>
          </a:p>
          <a:p>
            <a:r>
              <a:rPr lang="da-DK" b="1" dirty="0" smtClean="0"/>
              <a:t>Der er afsat midler til at støtte kommunerne i at hjælpe rødlistearter og truede arter indenfor Grønt Danmarksko</a:t>
            </a:r>
            <a:r>
              <a:rPr lang="da-DK" dirty="0" smtClean="0"/>
              <a:t>rt </a:t>
            </a:r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69" y="1920875"/>
            <a:ext cx="2494062" cy="4433888"/>
          </a:xfrm>
        </p:spPr>
      </p:pic>
    </p:spTree>
    <p:extLst>
      <p:ext uri="{BB962C8B-B14F-4D97-AF65-F5344CB8AC3E}">
        <p14:creationId xmlns:p14="http://schemas.microsoft.com/office/powerpoint/2010/main" val="4743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da-DK" sz="4400" b="1" dirty="0" smtClean="0"/>
              <a:t>Er det ikke oplagt, at Naturens Rige bliver Naturkommune?</a:t>
            </a:r>
            <a:endParaRPr lang="da-DK" sz="4400" b="1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01" y="2492896"/>
            <a:ext cx="64579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smtClean="0"/>
              <a:t>Hvorfor er tab af biodiversitet et problem?</a:t>
            </a:r>
            <a:endParaRPr lang="da-DK" sz="3600" b="1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”Problemet er ikke blot at selve arten forsvinder, men også den funktion, arten har. F.eks. </a:t>
            </a:r>
            <a:r>
              <a:rPr lang="da-DK" b="1" dirty="0" smtClean="0"/>
              <a:t>insekter </a:t>
            </a:r>
            <a:r>
              <a:rPr lang="da-DK" b="1" dirty="0"/>
              <a:t>som </a:t>
            </a:r>
            <a:r>
              <a:rPr lang="da-DK" b="1" dirty="0" err="1"/>
              <a:t>bestøvere</a:t>
            </a:r>
            <a:r>
              <a:rPr lang="da-DK" b="1" dirty="0"/>
              <a:t> eller som føde for andre </a:t>
            </a:r>
            <a:r>
              <a:rPr lang="da-DK" b="1" dirty="0" smtClean="0"/>
              <a:t>arter.”</a:t>
            </a:r>
            <a:endParaRPr lang="da-DK" b="1" dirty="0" smtClean="0"/>
          </a:p>
          <a:p>
            <a:endParaRPr lang="da-DK" b="1" dirty="0"/>
          </a:p>
          <a:p>
            <a:pPr marL="0" indent="0">
              <a:buNone/>
            </a:pPr>
            <a:r>
              <a:rPr lang="da-DK" sz="2400" b="1" dirty="0" smtClean="0"/>
              <a:t>Professor Anders Barfod</a:t>
            </a:r>
          </a:p>
          <a:p>
            <a:pPr marL="0" indent="0">
              <a:buNone/>
            </a:pPr>
            <a:r>
              <a:rPr lang="da-DK" sz="2400" b="1" dirty="0" smtClean="0"/>
              <a:t>Århus Universitet</a:t>
            </a:r>
            <a:endParaRPr lang="da-DK" sz="2400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20875"/>
            <a:ext cx="4176464" cy="4433888"/>
          </a:xfrm>
        </p:spPr>
      </p:pic>
    </p:spTree>
    <p:extLst>
      <p:ext uri="{BB962C8B-B14F-4D97-AF65-F5344CB8AC3E}">
        <p14:creationId xmlns:p14="http://schemas.microsoft.com/office/powerpoint/2010/main" val="26997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Også i Danmark står det skidt til:</a:t>
            </a:r>
            <a:endParaRPr lang="da-DK" b="1" dirty="0"/>
          </a:p>
        </p:txBody>
      </p:sp>
      <p:sp>
        <p:nvSpPr>
          <p:cNvPr id="11" name="Pladsholder til indhold 10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330824" cy="4434840"/>
          </a:xfrm>
        </p:spPr>
        <p:txBody>
          <a:bodyPr>
            <a:normAutofit/>
          </a:bodyPr>
          <a:lstStyle/>
          <a:p>
            <a:r>
              <a:rPr lang="da-DK" b="1" dirty="0" smtClean="0"/>
              <a:t>90 procent af vores naturtyper og</a:t>
            </a:r>
          </a:p>
          <a:p>
            <a:r>
              <a:rPr lang="da-DK" b="1" dirty="0" smtClean="0"/>
              <a:t>39 procent af arterne under  Habitat-direktivet er i </a:t>
            </a:r>
          </a:p>
          <a:p>
            <a:pPr marL="0" indent="0">
              <a:buNone/>
            </a:pPr>
            <a:r>
              <a:rPr lang="da-DK" b="1" dirty="0" smtClean="0"/>
              <a:t>   ”ugunstig bevarings-    status”</a:t>
            </a:r>
          </a:p>
          <a:p>
            <a:pPr marL="0" indent="0">
              <a:buNone/>
            </a:pPr>
            <a:r>
              <a:rPr lang="da-DK" b="1" dirty="0" smtClean="0"/>
              <a:t>(DCE status for dansk natur til EU 2014. Status 2019: Ingen ændring.) </a:t>
            </a:r>
            <a:endParaRPr lang="da-DK" b="1" dirty="0"/>
          </a:p>
        </p:txBody>
      </p:sp>
      <p:pic>
        <p:nvPicPr>
          <p:cNvPr id="12" name="Pladsholder til indhold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3464572" cy="2700729"/>
          </a:xfrm>
        </p:spPr>
      </p:pic>
    </p:spTree>
    <p:extLst>
      <p:ext uri="{BB962C8B-B14F-4D97-AF65-F5344CB8AC3E}">
        <p14:creationId xmlns:p14="http://schemas.microsoft.com/office/powerpoint/2010/main" val="2845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Truede og sårbare arter i Ringkøbing-Skjern Kommune: </a:t>
            </a:r>
            <a:endParaRPr lang="da-DK" b="1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 smtClean="0"/>
              <a:t>Rødliste-arters situation:</a:t>
            </a:r>
          </a:p>
          <a:p>
            <a:pPr marL="0" indent="0">
              <a:buNone/>
            </a:pPr>
            <a:endParaRPr lang="da-DK" b="1" dirty="0" smtClean="0"/>
          </a:p>
          <a:p>
            <a:r>
              <a:rPr lang="da-DK" b="1" dirty="0" smtClean="0"/>
              <a:t>Forsvundet: 1</a:t>
            </a:r>
          </a:p>
          <a:p>
            <a:r>
              <a:rPr lang="da-DK" b="1" dirty="0" smtClean="0"/>
              <a:t>Kritisk truet: 6</a:t>
            </a:r>
          </a:p>
          <a:p>
            <a:r>
              <a:rPr lang="da-DK" b="1" dirty="0" smtClean="0"/>
              <a:t>Moderat truet: 35</a:t>
            </a:r>
          </a:p>
          <a:p>
            <a:r>
              <a:rPr lang="da-DK" b="1" dirty="0" smtClean="0"/>
              <a:t>Sårbar: 68</a:t>
            </a:r>
          </a:p>
          <a:p>
            <a:r>
              <a:rPr lang="da-DK" b="1" dirty="0" smtClean="0"/>
              <a:t>Næsten truet: 58</a:t>
            </a:r>
            <a:endParaRPr lang="da-DK" b="1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 smtClean="0"/>
              <a:t>Hvilke artstyper:</a:t>
            </a:r>
          </a:p>
          <a:p>
            <a:r>
              <a:rPr lang="da-DK" b="1" dirty="0" smtClean="0"/>
              <a:t>Pattedyr: 1</a:t>
            </a:r>
          </a:p>
          <a:p>
            <a:r>
              <a:rPr lang="da-DK" b="1" dirty="0" smtClean="0"/>
              <a:t>Ynglefugle: 27</a:t>
            </a:r>
          </a:p>
          <a:p>
            <a:r>
              <a:rPr lang="da-DK" b="1" dirty="0" smtClean="0"/>
              <a:t>Ferskvandsfisk: 3</a:t>
            </a:r>
          </a:p>
          <a:p>
            <a:r>
              <a:rPr lang="da-DK" b="1" dirty="0" smtClean="0"/>
              <a:t>Hvirvelløse dyr: 34</a:t>
            </a:r>
          </a:p>
          <a:p>
            <a:r>
              <a:rPr lang="da-DK" b="1" dirty="0" smtClean="0"/>
              <a:t>Karplanter: 39</a:t>
            </a:r>
          </a:p>
          <a:p>
            <a:r>
              <a:rPr lang="da-DK" b="1" dirty="0" smtClean="0"/>
              <a:t>Laver: 12</a:t>
            </a:r>
          </a:p>
          <a:p>
            <a:r>
              <a:rPr lang="da-DK" b="1" dirty="0" smtClean="0"/>
              <a:t>Øvrige svampe: 52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49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4000" b="1" dirty="0" smtClean="0"/>
              <a:t>EU og Danmark har forpligtet sig til at standse tabet af biodiversitet i 2020. Så det haster!</a:t>
            </a:r>
            <a:endParaRPr lang="da-DK" sz="4000" b="1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4" y="1935163"/>
            <a:ext cx="7800311" cy="4389437"/>
          </a:xfrm>
        </p:spPr>
      </p:pic>
    </p:spTree>
    <p:extLst>
      <p:ext uri="{BB962C8B-B14F-4D97-AF65-F5344CB8AC3E}">
        <p14:creationId xmlns:p14="http://schemas.microsoft.com/office/powerpoint/2010/main" val="22405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Autofit/>
          </a:bodyPr>
          <a:lstStyle/>
          <a:p>
            <a:r>
              <a:rPr lang="da-DK" sz="2400" b="1" dirty="0" smtClean="0"/>
              <a:t>”De </a:t>
            </a:r>
            <a:r>
              <a:rPr lang="da-DK" sz="2400" b="1" dirty="0"/>
              <a:t>98 danske kommuner, som med kommunalreformen overtog ansvaret for naturbeskyttelsen i det åbne land, har en central rolle i opfyldelsen af målet om at stoppe tabet af biodiversitet</a:t>
            </a:r>
            <a:r>
              <a:rPr lang="da-DK" sz="2400" b="1" dirty="0" smtClean="0"/>
              <a:t>.” (Miljøstyrelsen)</a:t>
            </a:r>
            <a:endParaRPr lang="da-DK" sz="2400" b="1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6696744" cy="4392488"/>
          </a:xfrm>
        </p:spPr>
      </p:pic>
    </p:spTree>
    <p:extLst>
      <p:ext uri="{BB962C8B-B14F-4D97-AF65-F5344CB8AC3E}">
        <p14:creationId xmlns:p14="http://schemas.microsoft.com/office/powerpoint/2010/main" val="11064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Kommunen har en vision og et mål for naturen og biodiversiteten</a:t>
            </a:r>
            <a:endParaRPr lang="da-DK" b="1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/>
              <a:t>”Naturen og den biologiske mangfoldighed skal være med til at danne rammen for folks livskvalitet og oplevelser samt for kommunens udvikling”.</a:t>
            </a:r>
          </a:p>
          <a:p>
            <a:pPr marL="0" indent="0">
              <a:buNone/>
            </a:pPr>
            <a:r>
              <a:rPr lang="da-DK" b="1" dirty="0" smtClean="0"/>
              <a:t>Natur- og ressourcepolitikken</a:t>
            </a:r>
            <a:endParaRPr lang="da-DK" b="1" dirty="0"/>
          </a:p>
        </p:txBody>
      </p:sp>
      <p:pic>
        <p:nvPicPr>
          <p:cNvPr id="14" name="Pladsholder til indhold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28836"/>
            <a:ext cx="3600400" cy="4108475"/>
          </a:xfrm>
        </p:spPr>
      </p:pic>
    </p:spTree>
    <p:extLst>
      <p:ext uri="{BB962C8B-B14F-4D97-AF65-F5344CB8AC3E}">
        <p14:creationId xmlns:p14="http://schemas.microsoft.com/office/powerpoint/2010/main" val="6474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smtClean="0"/>
              <a:t>Omkring halvdelen af kommunerne har en naturpolitik. Vores tre nabokommuner har:</a:t>
            </a:r>
            <a:endParaRPr lang="da-DK" sz="3600" b="1" dirty="0"/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45" y="2213422"/>
            <a:ext cx="2161309" cy="3848793"/>
          </a:xfrm>
        </p:spPr>
      </p:pic>
      <p:sp>
        <p:nvSpPr>
          <p:cNvPr id="10" name="Pladsholder til indhold 9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da-DK" sz="3200" b="1" dirty="0" smtClean="0"/>
              <a:t>Herning</a:t>
            </a:r>
            <a:r>
              <a:rPr lang="da-DK" sz="3200" dirty="0" smtClean="0"/>
              <a:t> fik en naturpolitik i 2008</a:t>
            </a:r>
          </a:p>
          <a:p>
            <a:endParaRPr lang="da-DK" sz="3200" dirty="0" smtClean="0"/>
          </a:p>
          <a:p>
            <a:r>
              <a:rPr lang="da-DK" sz="3200" b="1" dirty="0" smtClean="0"/>
              <a:t>Holstebro</a:t>
            </a:r>
            <a:r>
              <a:rPr lang="da-DK" sz="3200" dirty="0" smtClean="0"/>
              <a:t> fik en naturpolitik i 2011</a:t>
            </a:r>
          </a:p>
          <a:p>
            <a:endParaRPr lang="da-DK" sz="3200" b="1" dirty="0" smtClean="0"/>
          </a:p>
          <a:p>
            <a:r>
              <a:rPr lang="da-DK" sz="3200" b="1" dirty="0" smtClean="0"/>
              <a:t>Varde</a:t>
            </a:r>
            <a:r>
              <a:rPr lang="da-DK" sz="3200" dirty="0" smtClean="0"/>
              <a:t> fik en naturpolitik i 2017 </a:t>
            </a:r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7477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løb">
  <a:themeElements>
    <a:clrScheme name="Forløb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orløb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rløb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748</TotalTime>
  <Words>902</Words>
  <Application>Microsoft Office PowerPoint</Application>
  <PresentationFormat>Skærmshow (4:3)</PresentationFormat>
  <Paragraphs>125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25</vt:i4>
      </vt:variant>
    </vt:vector>
  </HeadingPairs>
  <TitlesOfParts>
    <vt:vector size="26" baseType="lpstr">
      <vt:lpstr>Forløb</vt:lpstr>
      <vt:lpstr>PowerPoint-præsentation</vt:lpstr>
      <vt:lpstr>Vi er midt i en biodiversitetskrise</vt:lpstr>
      <vt:lpstr>Hvorfor er tab af biodiversitet et problem?</vt:lpstr>
      <vt:lpstr>Også i Danmark står det skidt til:</vt:lpstr>
      <vt:lpstr>Truede og sårbare arter i Ringkøbing-Skjern Kommune: </vt:lpstr>
      <vt:lpstr>EU og Danmark har forpligtet sig til at standse tabet af biodiversitet i 2020. Så det haster!</vt:lpstr>
      <vt:lpstr>”De 98 danske kommuner, som med kommunalreformen overtog ansvaret for naturbeskyttelsen i det åbne land, har en central rolle i opfyldelsen af målet om at stoppe tabet af biodiversitet.” (Miljøstyrelsen)</vt:lpstr>
      <vt:lpstr>Kommunen har en vision og et mål for naturen og biodiversiteten</vt:lpstr>
      <vt:lpstr>Omkring halvdelen af kommunerne har en naturpolitik. Vores tre nabokommuner har:</vt:lpstr>
      <vt:lpstr>En naturpolitik  kan:</vt:lpstr>
      <vt:lpstr>Herning Kommune (31 sider)</vt:lpstr>
      <vt:lpstr>Holstebro Kommune (55 sider)</vt:lpstr>
      <vt:lpstr>Varde Kommune (26 sider)</vt:lpstr>
      <vt:lpstr>PowerPoint-præsentation</vt:lpstr>
      <vt:lpstr>Ingen krav eller kriterier fra DN</vt:lpstr>
      <vt:lpstr>Hvad er en Naturkommune?</vt:lpstr>
      <vt:lpstr>Hvis vi vil være Naturkommune, hvordan kommer vi så i gang?</vt:lpstr>
      <vt:lpstr>DN har i samarbejde med kommuner, KL og forskere produceret en masse materiale til kommuner, der vil i gang med arbejdet</vt:lpstr>
      <vt:lpstr>Inspirationskataloget (40 s.)</vt:lpstr>
      <vt:lpstr>Virkemiddelkataloget (52 s.)</vt:lpstr>
      <vt:lpstr>Pjece om kommunernes naturopgaver</vt:lpstr>
      <vt:lpstr>Elementer til en naturpolitik haves:</vt:lpstr>
      <vt:lpstr> En køreplan kunne være:</vt:lpstr>
      <vt:lpstr>Kommunen kan søge statsstøtte til nogle af naturplejeopgaverne: </vt:lpstr>
      <vt:lpstr>Er det ikke oplagt, at Naturens Rige bliver Naturkommune?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Jonna Odgaard</dc:creator>
  <cp:lastModifiedBy>jonnaodgaard@gmail.com</cp:lastModifiedBy>
  <cp:revision>89</cp:revision>
  <dcterms:created xsi:type="dcterms:W3CDTF">2015-03-25T16:28:40Z</dcterms:created>
  <dcterms:modified xsi:type="dcterms:W3CDTF">2019-09-24T08:35:56Z</dcterms:modified>
</cp:coreProperties>
</file>